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256" r:id="rId2"/>
    <p:sldId id="303" r:id="rId3"/>
    <p:sldId id="304" r:id="rId4"/>
    <p:sldId id="278" r:id="rId5"/>
    <p:sldId id="279" r:id="rId6"/>
    <p:sldId id="284" r:id="rId7"/>
    <p:sldId id="285" r:id="rId8"/>
    <p:sldId id="289" r:id="rId9"/>
    <p:sldId id="306" r:id="rId10"/>
    <p:sldId id="307" r:id="rId11"/>
    <p:sldId id="291" r:id="rId12"/>
    <p:sldId id="292" r:id="rId13"/>
    <p:sldId id="298" r:id="rId14"/>
    <p:sldId id="308" r:id="rId15"/>
    <p:sldId id="280" r:id="rId16"/>
    <p:sldId id="310" r:id="rId17"/>
    <p:sldId id="301" r:id="rId18"/>
    <p:sldId id="282" r:id="rId19"/>
    <p:sldId id="294" r:id="rId20"/>
    <p:sldId id="295" r:id="rId21"/>
    <p:sldId id="299" r:id="rId22"/>
    <p:sldId id="300" r:id="rId23"/>
    <p:sldId id="258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Prompt" panose="020B0604020202020204" charset="-34"/>
      <p:regular r:id="rId32"/>
      <p:bold r:id="rId33"/>
      <p:italic r:id="rId34"/>
      <p:boldItalic r:id="rId35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5930" autoAdjust="0"/>
  </p:normalViewPr>
  <p:slideViewPr>
    <p:cSldViewPr snapToGrid="0">
      <p:cViewPr varScale="1">
        <p:scale>
          <a:sx n="63" d="100"/>
          <a:sy n="63" d="100"/>
        </p:scale>
        <p:origin x="9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A0A39-FCC5-3C4E-AD6F-F28EFCEE4D39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CB671-E06B-E942-93D0-BC030953757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9706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CB671-E06B-E942-93D0-BC0309537575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8786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648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839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7381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4345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831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2459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589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4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061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3070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833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64FD2-41F4-4D3C-BA48-7525C1CFEC47}" type="datetimeFigureOut">
              <a:rPr lang="es-CO" smtClean="0"/>
              <a:t>26/06/2025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33CF4-3BF3-43FB-ADA9-B54BEAB5B2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867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21502" y="1297576"/>
            <a:ext cx="7845975" cy="2055223"/>
          </a:xfrm>
        </p:spPr>
        <p:txBody>
          <a:bodyPr>
            <a:noAutofit/>
          </a:bodyPr>
          <a:lstStyle/>
          <a:p>
            <a:pPr algn="l">
              <a:spcBef>
                <a:spcPts val="1000"/>
              </a:spcBef>
            </a:pPr>
            <a:r>
              <a:rPr lang="es-ES" sz="4800" b="1" dirty="0">
                <a:solidFill>
                  <a:srgbClr val="0C5641"/>
                </a:solidFill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CONSEJO SUBREGIONAL </a:t>
            </a:r>
            <a:br>
              <a:rPr lang="es-ES" sz="4800" b="1" dirty="0">
                <a:solidFill>
                  <a:srgbClr val="0C5641"/>
                </a:solidFill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</a:br>
            <a:r>
              <a:rPr lang="es-ES" sz="4800" b="1" dirty="0">
                <a:solidFill>
                  <a:srgbClr val="0C5641"/>
                </a:solidFill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DE TURISMO – Occidente</a:t>
            </a:r>
            <a:endParaRPr lang="es-CO" sz="4800" b="1" dirty="0">
              <a:solidFill>
                <a:srgbClr val="0C5641"/>
              </a:solidFill>
              <a:latin typeface="Prompt" panose="00000500000000000000" pitchFamily="2" charset="-34"/>
              <a:ea typeface="+mn-ea"/>
              <a:cs typeface="Prompt" panose="00000500000000000000" pitchFamily="2" charset="-34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3888805" y="3015471"/>
            <a:ext cx="7539614" cy="827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1000"/>
              </a:spcBef>
            </a:pPr>
            <a:r>
              <a:rPr lang="es-ES" sz="2400" b="1" dirty="0" err="1">
                <a:solidFill>
                  <a:srgbClr val="0C5641"/>
                </a:solidFill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Sopetrán</a:t>
            </a:r>
            <a:r>
              <a:rPr lang="es-ES" sz="2400" b="1" dirty="0">
                <a:solidFill>
                  <a:srgbClr val="0C5641"/>
                </a:solidFill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, 26 de junio de 2025 </a:t>
            </a:r>
            <a:endParaRPr lang="es-CO" sz="2400" b="1" dirty="0">
              <a:solidFill>
                <a:srgbClr val="0C5641"/>
              </a:solidFill>
              <a:latin typeface="Prompt" panose="00000500000000000000" pitchFamily="2" charset="-34"/>
              <a:ea typeface="+mn-ea"/>
              <a:cs typeface="Prompt" panose="00000500000000000000" pitchFamily="2" charset="-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FCA8B40-FAEB-47F7-AD18-9F738BA14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680" y="4793099"/>
            <a:ext cx="5344160" cy="211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49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587300" y="802233"/>
            <a:ext cx="6243917" cy="895681"/>
          </a:xfrm>
        </p:spPr>
        <p:txBody>
          <a:bodyPr>
            <a:normAutofit/>
          </a:bodyPr>
          <a:lstStyle/>
          <a:p>
            <a:pPr algn="l"/>
            <a:r>
              <a:rPr lang="es-CO" sz="28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ORDEN DEL DÍA </a:t>
            </a:r>
            <a:endParaRPr lang="es-CO" sz="1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9645"/>
          <a:stretch/>
        </p:blipFill>
        <p:spPr>
          <a:xfrm>
            <a:off x="1724394" y="1438183"/>
            <a:ext cx="7925633" cy="484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71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534034" y="855499"/>
            <a:ext cx="6243917" cy="895681"/>
          </a:xfrm>
        </p:spPr>
        <p:txBody>
          <a:bodyPr>
            <a:normAutofit/>
          </a:bodyPr>
          <a:lstStyle/>
          <a:p>
            <a:pPr algn="l"/>
            <a:r>
              <a:rPr lang="es-CO" sz="28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OBJETIVO DE LOS CONSEJOS SUBREGIONALES DE TURISMO</a:t>
            </a:r>
            <a:endParaRPr lang="es-CO" sz="1800" dirty="0"/>
          </a:p>
        </p:txBody>
      </p:sp>
      <p:sp>
        <p:nvSpPr>
          <p:cNvPr id="12" name="Rectángulo 11"/>
          <p:cNvSpPr/>
          <p:nvPr/>
        </p:nvSpPr>
        <p:spPr>
          <a:xfrm>
            <a:off x="638353" y="2027956"/>
            <a:ext cx="4958751" cy="3544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s-ES" sz="2000" dirty="0">
                <a:latin typeface="Prompt" panose="00000500000000000000" pitchFamily="2" charset="-34"/>
                <a:cs typeface="Prompt" panose="00000500000000000000" pitchFamily="2" charset="-34"/>
              </a:rPr>
              <a:t>Integrar las diversas instancias que representan la cadena de valor del turismo tanto del sector público como privado de la subregión; impulsando así una mejor gobernanza turística para los territorios.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s-ES" sz="2000" dirty="0">
                <a:latin typeface="Prompt" panose="00000500000000000000" pitchFamily="2" charset="-34"/>
                <a:cs typeface="Prompt" panose="00000500000000000000" pitchFamily="2" charset="-34"/>
              </a:rPr>
              <a:t>Este es un espacio de articulación, direccionamiento estratégico y decisión, referente a los planes, políticas, programas y proyectos definidos a nivel municipal, departamental y central.</a:t>
            </a:r>
            <a:endParaRPr lang="es-CO" sz="20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489" y="1880570"/>
            <a:ext cx="6140511" cy="407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8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7220767" y="2242065"/>
            <a:ext cx="3576324" cy="530179"/>
          </a:xfrm>
        </p:spPr>
        <p:txBody>
          <a:bodyPr>
            <a:normAutofit/>
          </a:bodyPr>
          <a:lstStyle/>
          <a:p>
            <a:pPr algn="l"/>
            <a:r>
              <a:rPr lang="es-CO" sz="28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DECRETO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220767" y="2887139"/>
            <a:ext cx="46131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s-MX" sz="2000" dirty="0"/>
              <a:t>“</a:t>
            </a:r>
            <a:r>
              <a:rPr lang="es-MX" sz="2000" dirty="0">
                <a:latin typeface="Prompt" panose="00000500000000000000" pitchFamily="2" charset="-34"/>
                <a:cs typeface="Prompt" panose="00000500000000000000" pitchFamily="2" charset="-34"/>
              </a:rPr>
              <a:t>POR MEDIO DEL CUAL SE REGLAMENTA EL </a:t>
            </a:r>
            <a:r>
              <a:rPr lang="es-MX" sz="2000" b="1" dirty="0">
                <a:latin typeface="Prompt" panose="00000500000000000000" pitchFamily="2" charset="-34"/>
                <a:cs typeface="Prompt" panose="00000500000000000000" pitchFamily="2" charset="-34"/>
              </a:rPr>
              <a:t>ARTÍCULO 70 DE LA </a:t>
            </a:r>
            <a:r>
              <a:rPr lang="es-CO" sz="2000" b="1" dirty="0">
                <a:latin typeface="Prompt" panose="00000500000000000000" pitchFamily="2" charset="-34"/>
                <a:cs typeface="Prompt" panose="00000500000000000000" pitchFamily="2" charset="-34"/>
              </a:rPr>
              <a:t>ORDENANZA 02 DE 2023 </a:t>
            </a:r>
            <a:r>
              <a:rPr lang="es-CO" sz="2000" dirty="0">
                <a:latin typeface="Prompt" panose="00000500000000000000" pitchFamily="2" charset="-34"/>
                <a:cs typeface="Prompt" panose="00000500000000000000" pitchFamily="2" charset="-34"/>
              </a:rPr>
              <a:t>CORRESPONDIENTE AL COMPONENTE DE </a:t>
            </a:r>
            <a:r>
              <a:rPr lang="es-MX" sz="2000" dirty="0">
                <a:latin typeface="Prompt" panose="00000500000000000000" pitchFamily="2" charset="-34"/>
                <a:cs typeface="Prompt" panose="00000500000000000000" pitchFamily="2" charset="-34"/>
              </a:rPr>
              <a:t>GOBERNANZA Y SE CREAN LOS CONSEJOS SUBREGIONALES DE </a:t>
            </a:r>
            <a:r>
              <a:rPr lang="es-CO" sz="2000" dirty="0">
                <a:latin typeface="Prompt" panose="00000500000000000000" pitchFamily="2" charset="-34"/>
                <a:cs typeface="Prompt" panose="00000500000000000000" pitchFamily="2" charset="-34"/>
              </a:rPr>
              <a:t>TURISMO”.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8079"/>
            <a:ext cx="6658097" cy="442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9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649410" y="412376"/>
            <a:ext cx="43051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ARTICULO 20. CONFORMACIÓN, </a:t>
            </a:r>
            <a:r>
              <a:rPr lang="es-MX" sz="2000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Cada Consejo Subregional de Turismo estará conformado por los siguientes integrantes con voz y voto:</a:t>
            </a:r>
            <a:endParaRPr lang="es-CO" sz="2000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751207" y="2322684"/>
            <a:ext cx="68341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El Secretario de Desarrollo Económico de Antioquia o su delegado.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Los alcaldes o sus delegados de los municipios de la Subregión.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Un Representante de cada Corporación autónoma con jurisdicción en la respectiva subregión.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Un Representante de cada una de las Cámaras de Comercio que preste sus servicios en la subregión.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Un Representante de las Cajas de compensación que tengan servicios turísticos en la subregión.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Un Representante de las Instituciones de educación superior con oferta en la subregión.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Hasta cinco (5) representantes del sector privado que tenga su oferta en la subregión.</a:t>
            </a:r>
            <a:endParaRPr lang="es-CO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8" y="412376"/>
            <a:ext cx="4305107" cy="623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3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721360" y="374821"/>
            <a:ext cx="10915426" cy="1103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MX" sz="36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Planificación y Gobernanza Turística en los municipios del </a:t>
            </a:r>
            <a:r>
              <a:rPr lang="es-MX" sz="3600" b="1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Occidente Antioqueño (1)</a:t>
            </a:r>
            <a:endParaRPr lang="es-CO" sz="36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90192"/>
              </p:ext>
            </p:extLst>
          </p:nvPr>
        </p:nvGraphicFramePr>
        <p:xfrm>
          <a:off x="612477" y="1604514"/>
          <a:ext cx="10923597" cy="4815819"/>
        </p:xfrm>
        <a:graphic>
          <a:graphicData uri="http://schemas.openxmlformats.org/drawingml/2006/table">
            <a:tbl>
              <a:tblPr/>
              <a:tblGrid>
                <a:gridCol w="1135829">
                  <a:extLst>
                    <a:ext uri="{9D8B030D-6E8A-4147-A177-3AD203B41FA5}">
                      <a16:colId xmlns:a16="http://schemas.microsoft.com/office/drawing/2014/main" val="1672350732"/>
                    </a:ext>
                  </a:extLst>
                </a:gridCol>
                <a:gridCol w="1346170">
                  <a:extLst>
                    <a:ext uri="{9D8B030D-6E8A-4147-A177-3AD203B41FA5}">
                      <a16:colId xmlns:a16="http://schemas.microsoft.com/office/drawing/2014/main" val="1313724387"/>
                    </a:ext>
                  </a:extLst>
                </a:gridCol>
                <a:gridCol w="1205943">
                  <a:extLst>
                    <a:ext uri="{9D8B030D-6E8A-4147-A177-3AD203B41FA5}">
                      <a16:colId xmlns:a16="http://schemas.microsoft.com/office/drawing/2014/main" val="3539519389"/>
                    </a:ext>
                  </a:extLst>
                </a:gridCol>
                <a:gridCol w="1191920">
                  <a:extLst>
                    <a:ext uri="{9D8B030D-6E8A-4147-A177-3AD203B41FA5}">
                      <a16:colId xmlns:a16="http://schemas.microsoft.com/office/drawing/2014/main" val="1448876647"/>
                    </a:ext>
                  </a:extLst>
                </a:gridCol>
                <a:gridCol w="1135829">
                  <a:extLst>
                    <a:ext uri="{9D8B030D-6E8A-4147-A177-3AD203B41FA5}">
                      <a16:colId xmlns:a16="http://schemas.microsoft.com/office/drawing/2014/main" val="1744458123"/>
                    </a:ext>
                  </a:extLst>
                </a:gridCol>
                <a:gridCol w="1500419">
                  <a:extLst>
                    <a:ext uri="{9D8B030D-6E8A-4147-A177-3AD203B41FA5}">
                      <a16:colId xmlns:a16="http://schemas.microsoft.com/office/drawing/2014/main" val="3605099952"/>
                    </a:ext>
                  </a:extLst>
                </a:gridCol>
                <a:gridCol w="1135829">
                  <a:extLst>
                    <a:ext uri="{9D8B030D-6E8A-4147-A177-3AD203B41FA5}">
                      <a16:colId xmlns:a16="http://schemas.microsoft.com/office/drawing/2014/main" val="3375621200"/>
                    </a:ext>
                  </a:extLst>
                </a:gridCol>
                <a:gridCol w="1135829">
                  <a:extLst>
                    <a:ext uri="{9D8B030D-6E8A-4147-A177-3AD203B41FA5}">
                      <a16:colId xmlns:a16="http://schemas.microsoft.com/office/drawing/2014/main" val="1680388075"/>
                    </a:ext>
                  </a:extLst>
                </a:gridCol>
                <a:gridCol w="1135829">
                  <a:extLst>
                    <a:ext uri="{9D8B030D-6E8A-4147-A177-3AD203B41FA5}">
                      <a16:colId xmlns:a16="http://schemas.microsoft.com/office/drawing/2014/main" val="1519129813"/>
                    </a:ext>
                  </a:extLst>
                </a:gridCol>
              </a:tblGrid>
              <a:tr h="98341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ENTIDAD TERRITORIAL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TIPO DE MUNICIPIO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Inventario Turístico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Ficha de Caracterizacion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Ficha producto turistico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Mesa local de turismo 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Oficina de Turismo - Gestor de Turismo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Plan Local de Turismo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Vigencia PLT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298396"/>
                  </a:ext>
                </a:extLst>
              </a:tr>
              <a:tr h="29255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AbriaquÍ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Emergente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Proceso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502318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Anzá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014805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Armenia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2024 - 2034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264452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Buriticá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29209"/>
                  </a:ext>
                </a:extLst>
              </a:tr>
              <a:tr h="29255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Caicedo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Proceso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2023-2030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446230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Cañasgordas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634645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Dabeiba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Mágico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2023 - 2033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266376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Ebejico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Emergente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98646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Frontino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Emergente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547672"/>
                  </a:ext>
                </a:extLst>
              </a:tr>
              <a:tr h="4059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Giraldo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52" marR="8552" marT="8552" marB="410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72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296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2D1E39A5-4DC1-42E6-89E9-8932BF429146}"/>
              </a:ext>
            </a:extLst>
          </p:cNvPr>
          <p:cNvSpPr/>
          <p:nvPr/>
        </p:nvSpPr>
        <p:spPr>
          <a:xfrm>
            <a:off x="721360" y="374821"/>
            <a:ext cx="10915426" cy="1103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MX" sz="36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Planificación y Gobernanza Turística en los municipios del Occidente Antioqueño (2)</a:t>
            </a:r>
            <a:endParaRPr lang="es-CO" sz="36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132467"/>
              </p:ext>
            </p:extLst>
          </p:nvPr>
        </p:nvGraphicFramePr>
        <p:xfrm>
          <a:off x="1050669" y="1538587"/>
          <a:ext cx="10256807" cy="4910095"/>
        </p:xfrm>
        <a:graphic>
          <a:graphicData uri="http://schemas.openxmlformats.org/drawingml/2006/table">
            <a:tbl>
              <a:tblPr/>
              <a:tblGrid>
                <a:gridCol w="1619496">
                  <a:extLst>
                    <a:ext uri="{9D8B030D-6E8A-4147-A177-3AD203B41FA5}">
                      <a16:colId xmlns:a16="http://schemas.microsoft.com/office/drawing/2014/main" val="4091697814"/>
                    </a:ext>
                  </a:extLst>
                </a:gridCol>
                <a:gridCol w="1079664">
                  <a:extLst>
                    <a:ext uri="{9D8B030D-6E8A-4147-A177-3AD203B41FA5}">
                      <a16:colId xmlns:a16="http://schemas.microsoft.com/office/drawing/2014/main" val="3531664213"/>
                    </a:ext>
                  </a:extLst>
                </a:gridCol>
                <a:gridCol w="1079664">
                  <a:extLst>
                    <a:ext uri="{9D8B030D-6E8A-4147-A177-3AD203B41FA5}">
                      <a16:colId xmlns:a16="http://schemas.microsoft.com/office/drawing/2014/main" val="1735488554"/>
                    </a:ext>
                  </a:extLst>
                </a:gridCol>
                <a:gridCol w="1079664">
                  <a:extLst>
                    <a:ext uri="{9D8B030D-6E8A-4147-A177-3AD203B41FA5}">
                      <a16:colId xmlns:a16="http://schemas.microsoft.com/office/drawing/2014/main" val="3149238475"/>
                    </a:ext>
                  </a:extLst>
                </a:gridCol>
                <a:gridCol w="1079664">
                  <a:extLst>
                    <a:ext uri="{9D8B030D-6E8A-4147-A177-3AD203B41FA5}">
                      <a16:colId xmlns:a16="http://schemas.microsoft.com/office/drawing/2014/main" val="1948188529"/>
                    </a:ext>
                  </a:extLst>
                </a:gridCol>
                <a:gridCol w="1079664">
                  <a:extLst>
                    <a:ext uri="{9D8B030D-6E8A-4147-A177-3AD203B41FA5}">
                      <a16:colId xmlns:a16="http://schemas.microsoft.com/office/drawing/2014/main" val="550449275"/>
                    </a:ext>
                  </a:extLst>
                </a:gridCol>
                <a:gridCol w="1079664">
                  <a:extLst>
                    <a:ext uri="{9D8B030D-6E8A-4147-A177-3AD203B41FA5}">
                      <a16:colId xmlns:a16="http://schemas.microsoft.com/office/drawing/2014/main" val="640919862"/>
                    </a:ext>
                  </a:extLst>
                </a:gridCol>
                <a:gridCol w="983571">
                  <a:extLst>
                    <a:ext uri="{9D8B030D-6E8A-4147-A177-3AD203B41FA5}">
                      <a16:colId xmlns:a16="http://schemas.microsoft.com/office/drawing/2014/main" val="1184033648"/>
                    </a:ext>
                  </a:extLst>
                </a:gridCol>
                <a:gridCol w="1175756">
                  <a:extLst>
                    <a:ext uri="{9D8B030D-6E8A-4147-A177-3AD203B41FA5}">
                      <a16:colId xmlns:a16="http://schemas.microsoft.com/office/drawing/2014/main" val="1710870631"/>
                    </a:ext>
                  </a:extLst>
                </a:gridCol>
              </a:tblGrid>
              <a:tr h="115531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ENTIDAD TERRITORIAL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TIPO DE 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Inventario Turistico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Ficha de Caracterizacion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Ficha producto turistico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Mesa local de turismo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Oficina de Turismo - Gestor de Turismo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Plan Local de Turismo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Vigencia PLT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884942"/>
                  </a:ext>
                </a:extLst>
              </a:tr>
              <a:tr h="2888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Heliconia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14870"/>
                  </a:ext>
                </a:extLst>
              </a:tr>
              <a:tr h="2888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Liborina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2022-2040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23355"/>
                  </a:ext>
                </a:extLst>
              </a:tr>
              <a:tr h="2888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Olaya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659597"/>
                  </a:ext>
                </a:extLst>
              </a:tr>
              <a:tr h="2888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Peque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182890"/>
                  </a:ext>
                </a:extLst>
              </a:tr>
              <a:tr h="57765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Sabanalarga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Desactualizado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133376"/>
                  </a:ext>
                </a:extLst>
              </a:tr>
              <a:tr h="57765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Jerónimo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Mágico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Desactualizado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189047"/>
                  </a:ext>
                </a:extLst>
              </a:tr>
              <a:tr h="86648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Fe de Antioquia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Mágico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Consejo Municipal de Turismo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2016 -2025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711915"/>
                  </a:ext>
                </a:extLst>
              </a:tr>
              <a:tr h="2888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Sopetran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2022 - 2026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455461"/>
                  </a:ext>
                </a:extLst>
              </a:tr>
              <a:tr h="2888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Uramita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340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206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5741603-A58E-46E5-ABAD-AD3D64968758}"/>
              </a:ext>
            </a:extLst>
          </p:cNvPr>
          <p:cNvSpPr txBox="1">
            <a:spLocks/>
          </p:cNvSpPr>
          <p:nvPr/>
        </p:nvSpPr>
        <p:spPr>
          <a:xfrm>
            <a:off x="810388" y="1476525"/>
            <a:ext cx="3826388" cy="7964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000"/>
              </a:spcBef>
            </a:pPr>
            <a:r>
              <a:rPr lang="es-ES" sz="4000" b="1" dirty="0">
                <a:solidFill>
                  <a:srgbClr val="0C5641"/>
                </a:solidFill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Municipios Mágicos de Occidente</a:t>
            </a:r>
            <a:endParaRPr lang="es-CO" sz="4000" b="1" dirty="0">
              <a:solidFill>
                <a:srgbClr val="0C5641"/>
              </a:solidFill>
              <a:latin typeface="Prompt" panose="00000500000000000000" pitchFamily="2" charset="-34"/>
              <a:ea typeface="+mn-ea"/>
              <a:cs typeface="Prompt" panose="00000500000000000000" pitchFamily="2" charset="-34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07364" y="2682815"/>
            <a:ext cx="41234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-Primera fase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/>
              <a:t>Dabeiba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/>
              <a:t>Santa Fe de Antioquia</a:t>
            </a:r>
            <a:endParaRPr lang="es-CO" sz="3200" dirty="0"/>
          </a:p>
          <a:p>
            <a:endParaRPr lang="es-ES" sz="3200" dirty="0"/>
          </a:p>
          <a:p>
            <a:r>
              <a:rPr lang="es-ES" sz="3200" b="1" dirty="0"/>
              <a:t>-Segunda fase</a:t>
            </a:r>
          </a:p>
          <a:p>
            <a:r>
              <a:rPr lang="es-ES" sz="3200" dirty="0"/>
              <a:t>San Jerónimo</a:t>
            </a:r>
          </a:p>
          <a:p>
            <a:endParaRPr lang="es-ES" sz="3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832931-1317-4217-AC85-B15382B94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901" y="0"/>
            <a:ext cx="7130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6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DA45F5-BBFC-444A-8375-CDFFD62EF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20" y="2313305"/>
            <a:ext cx="5176520" cy="4351338"/>
          </a:xfrm>
        </p:spPr>
        <p:txBody>
          <a:bodyPr/>
          <a:lstStyle/>
          <a:p>
            <a:pPr marL="0" lvl="0" indent="0">
              <a:buNone/>
            </a:pPr>
            <a:r>
              <a:rPr lang="es-CO" sz="3200" b="1" dirty="0"/>
              <a:t>-Santa Fe de Antioquia-</a:t>
            </a:r>
          </a:p>
          <a:p>
            <a:r>
              <a:rPr lang="es-CO" sz="2400" dirty="0"/>
              <a:t>Catedral Basílica Metropolitana de la Inmaculada Concepción (1797 - 1837)</a:t>
            </a:r>
          </a:p>
          <a:p>
            <a:r>
              <a:rPr lang="es-CO" sz="2400" dirty="0"/>
              <a:t>Museo de Arte Religioso</a:t>
            </a:r>
          </a:p>
          <a:p>
            <a:r>
              <a:rPr lang="es-CO" sz="2400" dirty="0"/>
              <a:t>Templo de Santa Bárbara (1728)</a:t>
            </a:r>
          </a:p>
          <a:p>
            <a:r>
              <a:rPr lang="es-CO" sz="2400" dirty="0"/>
              <a:t>Capilla San Juan Nepomuceno (Obregón – 1805)</a:t>
            </a:r>
          </a:p>
          <a:p>
            <a:r>
              <a:rPr lang="es-CO" sz="2400" dirty="0"/>
              <a:t>Templo de Jesús Nazareno.</a:t>
            </a:r>
          </a:p>
          <a:p>
            <a:endParaRPr lang="es-CO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F26A241-6CC6-4015-92D2-6EECEFF1E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048"/>
            <a:ext cx="105156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MX" sz="40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Red de Destinos Religiosos y Patrimoniales de Antioquia (REDRA)</a:t>
            </a:r>
            <a:endParaRPr lang="es-CO" sz="40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D9B0A9FE-4CA7-433E-A03D-40C9A657AB5F}"/>
              </a:ext>
            </a:extLst>
          </p:cNvPr>
          <p:cNvSpPr txBox="1">
            <a:spLocks/>
          </p:cNvSpPr>
          <p:nvPr/>
        </p:nvSpPr>
        <p:spPr>
          <a:xfrm>
            <a:off x="6177280" y="2313305"/>
            <a:ext cx="51765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3200" b="1" dirty="0"/>
              <a:t>-Frontino-</a:t>
            </a:r>
            <a:endParaRPr lang="es-CO" sz="3200" dirty="0"/>
          </a:p>
          <a:p>
            <a:r>
              <a:rPr lang="es-CO" sz="2400" dirty="0"/>
              <a:t>Basílica Menor de </a:t>
            </a:r>
          </a:p>
          <a:p>
            <a:r>
              <a:rPr lang="es-CO" sz="2400" dirty="0"/>
              <a:t>Sede de extinta Prefectura Apostólica de Urabá </a:t>
            </a:r>
          </a:p>
          <a:p>
            <a:r>
              <a:rPr lang="es-CO" sz="2400" dirty="0"/>
              <a:t>Monumento a Monseñor José Joaquín Arteaga</a:t>
            </a:r>
          </a:p>
          <a:p>
            <a:r>
              <a:rPr lang="es-CO" sz="2400" dirty="0"/>
              <a:t>Santuario de la Madre Laura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39251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C68DD-5D1C-49B7-B2C6-43FC6485D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D7A52B3-EBE9-493A-85EF-D5C9DC0AD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114" y="-33814"/>
            <a:ext cx="12252114" cy="6891814"/>
          </a:xfrm>
        </p:spPr>
      </p:pic>
    </p:spTree>
    <p:extLst>
      <p:ext uri="{BB962C8B-B14F-4D97-AF65-F5344CB8AC3E}">
        <p14:creationId xmlns:p14="http://schemas.microsoft.com/office/powerpoint/2010/main" val="2959379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AB96F9-3A31-4DF0-AC4A-BE513534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2641" y="2688413"/>
            <a:ext cx="3214146" cy="2208707"/>
          </a:xfrm>
        </p:spPr>
        <p:txBody>
          <a:bodyPr>
            <a:normAutofit/>
          </a:bodyPr>
          <a:lstStyle/>
          <a:p>
            <a:r>
              <a:rPr lang="es-MX" sz="3200" dirty="0"/>
              <a:t>San Jerónimo</a:t>
            </a:r>
          </a:p>
          <a:p>
            <a:pPr marL="0" indent="0">
              <a:buNone/>
            </a:pPr>
            <a:endParaRPr lang="es-MX" sz="3200" dirty="0"/>
          </a:p>
          <a:p>
            <a:r>
              <a:rPr lang="es-MX" sz="3200" dirty="0"/>
              <a:t>Santa Fe de Antioquia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0E3E7A-4F94-41D4-8716-DB5502BA20D5}"/>
              </a:ext>
            </a:extLst>
          </p:cNvPr>
          <p:cNvSpPr/>
          <p:nvPr/>
        </p:nvSpPr>
        <p:spPr>
          <a:xfrm>
            <a:off x="111760" y="374821"/>
            <a:ext cx="11525026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MX" sz="40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Semanas Santas Emblemáticas de Antioquia</a:t>
            </a:r>
            <a:endParaRPr lang="es-CO" sz="40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A7EB93-7650-414A-9805-44D65BE0F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0801"/>
            <a:ext cx="8306797" cy="553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43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D64711F-B58C-4DAD-AD0A-5C9843577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048"/>
            <a:ext cx="105156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MX" sz="40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Red de Turismo Literario y Cultural de Antioquia (RELCA)</a:t>
            </a:r>
            <a:endParaRPr lang="es-CO" sz="40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674CCA0B-4056-46BF-A153-E2FC8E27A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166" y="1760030"/>
            <a:ext cx="4022114" cy="499637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sz="3200" b="1" dirty="0">
                <a:solidFill>
                  <a:srgbClr val="0C5641"/>
                </a:solidFill>
              </a:rPr>
              <a:t>Santa Fe de Antioquia: </a:t>
            </a:r>
          </a:p>
          <a:p>
            <a:pPr marL="0" indent="0">
              <a:buNone/>
            </a:pPr>
            <a:endParaRPr lang="es-MX" sz="3200" b="1" dirty="0">
              <a:solidFill>
                <a:srgbClr val="0C5641"/>
              </a:solidFill>
            </a:endParaRPr>
          </a:p>
          <a:p>
            <a:r>
              <a:rPr lang="pt-BR" dirty="0"/>
              <a:t>Jorge </a:t>
            </a:r>
            <a:r>
              <a:rPr lang="pt-BR" dirty="0" err="1"/>
              <a:t>Robledo</a:t>
            </a:r>
            <a:r>
              <a:rPr lang="pt-BR" dirty="0"/>
              <a:t> Ortiz (1917 – 1990)</a:t>
            </a:r>
          </a:p>
          <a:p>
            <a:r>
              <a:rPr lang="es-CO" dirty="0"/>
              <a:t>Jesús del Corral </a:t>
            </a:r>
            <a:r>
              <a:rPr lang="es-MX" dirty="0"/>
              <a:t>Botero (1871 – 1931)</a:t>
            </a:r>
            <a:endParaRPr lang="pt-BR" dirty="0"/>
          </a:p>
          <a:p>
            <a:r>
              <a:rPr lang="es-CO" dirty="0"/>
              <a:t>José Velásquez García (Julio Vives Guerra) (</a:t>
            </a:r>
            <a:r>
              <a:rPr lang="es-MX" dirty="0"/>
              <a:t>1873 – 1950)</a:t>
            </a:r>
            <a:endParaRPr lang="pt-BR" dirty="0"/>
          </a:p>
          <a:p>
            <a:r>
              <a:rPr lang="es-MX" dirty="0"/>
              <a:t>Fernando Gómez Martínez (1897-1985)</a:t>
            </a:r>
            <a:endParaRPr lang="pt-BR" dirty="0"/>
          </a:p>
          <a:p>
            <a:r>
              <a:rPr lang="es-MX" dirty="0"/>
              <a:t>Merceditas Gómez Martínez (1898-1978)</a:t>
            </a:r>
          </a:p>
          <a:p>
            <a:r>
              <a:rPr lang="es-CO" dirty="0"/>
              <a:t>José Velásquez García (Julio Vives Guerra) (</a:t>
            </a:r>
            <a:r>
              <a:rPr lang="es-MX" dirty="0"/>
              <a:t>1873 – 1950)</a:t>
            </a:r>
            <a:endParaRPr lang="pt-B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4981"/>
            <a:ext cx="6817360" cy="511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74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593238" y="445941"/>
            <a:ext cx="9086263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MX" sz="40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Compromisos Consejo Subregional Occidente (Abril 2024)</a:t>
            </a:r>
            <a:endParaRPr lang="es-CO" sz="40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85799" y="2580640"/>
            <a:ext cx="476692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400" dirty="0"/>
              <a:t>Crear campañas efectivas para la informalidad entre los empresarios.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400" dirty="0"/>
              <a:t>Crear alianzas con instituciones educativas para brindar capacitaciones con respecto al turismo.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Divulgación de las Cifras Turísticas del Observatorio Turístico -  SITA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sz="2000" dirty="0"/>
          </a:p>
          <a:p>
            <a:endParaRPr lang="es-CO" sz="2000" dirty="0"/>
          </a:p>
          <a:p>
            <a:pPr algn="just"/>
            <a:endParaRPr lang="es-MX" sz="24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5FF180-63CE-4D7E-A09B-C86A7B921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838" y="2318683"/>
            <a:ext cx="6091523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59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75F29-FEA8-41B4-A1DE-0701DDA6E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Ruta Sensorial de Avistamiento de aves (mayo de 2024 – San Jerónimo)</a:t>
            </a:r>
            <a:br>
              <a:rPr lang="es-CO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</a:br>
            <a:endParaRPr lang="es-CO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07C209B-4610-4EB8-82DB-5D3F991DF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35" y="2387600"/>
            <a:ext cx="6700365" cy="4470400"/>
          </a:xfrm>
          <a:prstGeom prst="rect">
            <a:avLst/>
          </a:prstGeom>
        </p:spPr>
      </p:pic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6AE6ECFD-6A9F-472C-BC7E-7EF8023A0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1" name="Marcador de contenido 4">
            <a:extLst>
              <a:ext uri="{FF2B5EF4-FFF2-40B4-BE49-F238E27FC236}">
                <a16:creationId xmlns:a16="http://schemas.microsoft.com/office/drawing/2014/main" id="{95132774-A606-46BC-B3C6-B6A3AC17B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6604000" cy="440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504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593239" y="445941"/>
            <a:ext cx="6872088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MX" sz="40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Oferta institucional </a:t>
            </a:r>
            <a:endParaRPr lang="es-CO" sz="40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843520" y="1858363"/>
            <a:ext cx="39080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2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Inglés para el trabajo</a:t>
            </a:r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: </a:t>
            </a: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Santa Fe de Antioquia y San Jerónimo.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Visitas técnica: </a:t>
            </a: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Acompañamiento Mesa Local de Turismo Anzá, visita Ebéjico y a</a:t>
            </a:r>
            <a:r>
              <a:rPr lang="es-ES" dirty="0" err="1">
                <a:latin typeface="Prompt" panose="00000500000000000000" pitchFamily="2" charset="-34"/>
                <a:cs typeface="Prompt" panose="00000500000000000000" pitchFamily="2" charset="-34"/>
              </a:rPr>
              <a:t>seroría</a:t>
            </a:r>
            <a:r>
              <a:rPr lang="es-ES" dirty="0">
                <a:latin typeface="Prompt" panose="00000500000000000000" pitchFamily="2" charset="-34"/>
                <a:cs typeface="Prompt" panose="00000500000000000000" pitchFamily="2" charset="-34"/>
              </a:rPr>
              <a:t> en planificación Frontino (Virtual).</a:t>
            </a:r>
            <a:endParaRPr lang="es-MX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Turismo deportivo:</a:t>
            </a: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 Antioquia Corre (Santa Fe de Antioquia -14 de septiembre), Travesía Cañasgordas (Junio 29)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Talleres: </a:t>
            </a: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Proyectos </a:t>
            </a:r>
            <a:r>
              <a:rPr lang="es-MX" dirty="0" err="1">
                <a:latin typeface="Prompt" panose="00000500000000000000" pitchFamily="2" charset="-34"/>
                <a:cs typeface="Prompt" panose="00000500000000000000" pitchFamily="2" charset="-34"/>
              </a:rPr>
              <a:t>Fontur</a:t>
            </a: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 - Marca de territorio.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2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Campañas de promoción</a:t>
            </a:r>
            <a:r>
              <a:rPr lang="es-MX" dirty="0">
                <a:solidFill>
                  <a:schemeClr val="accent2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:</a:t>
            </a:r>
            <a:endParaRPr lang="es-MX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Chat Bot: </a:t>
            </a:r>
            <a:r>
              <a:rPr lang="es-MX" dirty="0">
                <a:latin typeface="Prompt" panose="00000500000000000000" pitchFamily="2" charset="-34"/>
                <a:cs typeface="Prompt" panose="00000500000000000000" pitchFamily="2" charset="-34"/>
              </a:rPr>
              <a:t>Entrega de QR a municipios interesados.</a:t>
            </a:r>
          </a:p>
          <a:p>
            <a:pPr algn="just"/>
            <a:endParaRPr lang="es-MX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340537-17E1-4C49-8A0C-F6F4DE080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8480"/>
            <a:ext cx="7577240" cy="504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86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FDFBE-967D-4FFD-80C8-B03F9069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Oferta institucional </a:t>
            </a:r>
            <a:br>
              <a:rPr lang="es-CO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9DFD71-AA58-4238-8420-492D14F52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46040" cy="4351338"/>
          </a:xfrm>
        </p:spPr>
        <p:txBody>
          <a:bodyPr>
            <a:normAutofit fontScale="92500" lnSpcReduction="10000"/>
          </a:bodyPr>
          <a:lstStyle/>
          <a:p>
            <a:r>
              <a:rPr lang="es-CO" sz="2400" dirty="0">
                <a:solidFill>
                  <a:schemeClr val="accent2"/>
                </a:solidFill>
              </a:rPr>
              <a:t>Diplomado. </a:t>
            </a:r>
            <a:r>
              <a:rPr lang="es-CO" sz="2400" dirty="0"/>
              <a:t>Acompañamos diplomado en turismo comunitario: 15 beneficiados de Dabeiba.</a:t>
            </a:r>
          </a:p>
          <a:p>
            <a:r>
              <a:rPr lang="es-CO" sz="2400" dirty="0"/>
              <a:t>Elaboración de proyectos. </a:t>
            </a:r>
          </a:p>
          <a:p>
            <a:r>
              <a:rPr lang="es-CO" sz="2400" dirty="0">
                <a:solidFill>
                  <a:schemeClr val="accent2"/>
                </a:solidFill>
              </a:rPr>
              <a:t>Planificación</a:t>
            </a:r>
            <a:r>
              <a:rPr lang="es-CO" sz="2400" dirty="0"/>
              <a:t>. Mesas de trabajo con municipios de Liborina, Cañasgordas, Peque, Santa Fe, Armenia, Ebéjico.</a:t>
            </a:r>
          </a:p>
          <a:p>
            <a:r>
              <a:rPr lang="es-CO" sz="2400" dirty="0">
                <a:solidFill>
                  <a:schemeClr val="accent2"/>
                </a:solidFill>
              </a:rPr>
              <a:t>Formalización</a:t>
            </a:r>
            <a:r>
              <a:rPr lang="es-CO" sz="2400" dirty="0"/>
              <a:t>. </a:t>
            </a:r>
            <a:r>
              <a:rPr lang="es-CO" sz="2400" dirty="0" err="1"/>
              <a:t>Boot</a:t>
            </a:r>
            <a:r>
              <a:rPr lang="es-CO" sz="2400" dirty="0"/>
              <a:t> Camp – Comfenalco y Plan Padrino – </a:t>
            </a:r>
            <a:r>
              <a:rPr lang="es-CO" sz="2400" dirty="0" err="1"/>
              <a:t>Cotelco</a:t>
            </a:r>
            <a:endParaRPr lang="es-CO" sz="2400" dirty="0"/>
          </a:p>
          <a:p>
            <a:r>
              <a:rPr lang="es-CO" sz="2400" dirty="0">
                <a:solidFill>
                  <a:schemeClr val="accent2"/>
                </a:solidFill>
              </a:rPr>
              <a:t>Formación</a:t>
            </a:r>
            <a:r>
              <a:rPr lang="es-CO" sz="2400" dirty="0"/>
              <a:t>. Jóvenes </a:t>
            </a:r>
            <a:r>
              <a:rPr lang="es-CO" sz="2400" dirty="0" err="1"/>
              <a:t>Pa`lante</a:t>
            </a:r>
            <a:r>
              <a:rPr lang="es-CO" sz="2400" dirty="0"/>
              <a:t> – Turismo. –</a:t>
            </a:r>
          </a:p>
          <a:p>
            <a:pPr marL="342900" indent="-342900"/>
            <a:r>
              <a:rPr lang="es-CO" sz="2400" dirty="0">
                <a:solidFill>
                  <a:schemeClr val="accent2"/>
                </a:solidFill>
              </a:rPr>
              <a:t>Feria</a:t>
            </a:r>
            <a:r>
              <a:rPr lang="es-CO" sz="2400" dirty="0"/>
              <a:t> de oportunidades:  Buriticá (01 de junio) y Frontino (28 de junio).</a:t>
            </a:r>
          </a:p>
          <a:p>
            <a:pPr marL="342900" indent="-342900"/>
            <a:r>
              <a:rPr lang="es-CO" sz="2400" dirty="0" err="1">
                <a:solidFill>
                  <a:schemeClr val="accent2"/>
                </a:solidFill>
              </a:rPr>
              <a:t>Financiación.</a:t>
            </a:r>
            <a:r>
              <a:rPr lang="es-CO" sz="2400" dirty="0" err="1"/>
              <a:t>Turbina</a:t>
            </a:r>
            <a:r>
              <a:rPr lang="es-CO" sz="2400" dirty="0"/>
              <a:t> de crédito - </a:t>
            </a:r>
          </a:p>
          <a:p>
            <a:endParaRPr lang="es-CO" sz="2400" dirty="0"/>
          </a:p>
          <a:p>
            <a:endParaRPr lang="es-CO" sz="2400" dirty="0"/>
          </a:p>
          <a:p>
            <a:endParaRPr lang="es-CO" sz="2400" dirty="0"/>
          </a:p>
          <a:p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294CA78-54FD-4E9D-A520-CF181F165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219" y="1825625"/>
            <a:ext cx="6317781" cy="45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477829" y="1191665"/>
            <a:ext cx="3875406" cy="77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MX" sz="48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Chat </a:t>
            </a:r>
            <a:r>
              <a:rPr lang="es-MX" sz="4800" b="1" dirty="0" err="1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Bot</a:t>
            </a:r>
            <a:r>
              <a:rPr lang="es-MX" sz="48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endParaRPr lang="es-CO" sz="48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69553" y="2244060"/>
            <a:ext cx="4225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Prompt" panose="00000500000000000000" pitchFamily="2" charset="-34"/>
                <a:cs typeface="Prompt" panose="00000500000000000000" pitchFamily="2" charset="-34"/>
              </a:rPr>
              <a:t>Jaime León Sánchez Cadavid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Prompt" panose="00000500000000000000" pitchFamily="2" charset="-34"/>
                <a:cs typeface="Prompt" panose="00000500000000000000" pitchFamily="2" charset="-34"/>
              </a:rPr>
              <a:t>Celular: </a:t>
            </a:r>
            <a:r>
              <a:rPr lang="es-ES" sz="2000" dirty="0">
                <a:latin typeface="Prompt" panose="00000500000000000000" pitchFamily="2" charset="-34"/>
                <a:cs typeface="Prompt" panose="00000500000000000000" pitchFamily="2" charset="-34"/>
              </a:rPr>
              <a:t>3206613635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Prompt" panose="00000500000000000000" pitchFamily="2" charset="-34"/>
                <a:cs typeface="Prompt" panose="00000500000000000000" pitchFamily="2" charset="-34"/>
              </a:rPr>
              <a:t>Correo electrónico: </a:t>
            </a:r>
          </a:p>
          <a:p>
            <a:pPr algn="just"/>
            <a:r>
              <a:rPr lang="es-ES" dirty="0">
                <a:latin typeface="Prompt" panose="00000500000000000000" pitchFamily="2" charset="-34"/>
                <a:cs typeface="Prompt" panose="00000500000000000000" pitchFamily="2" charset="-34"/>
              </a:rPr>
              <a:t>jaimeleon.sanchez@antioquia.gov.co</a:t>
            </a:r>
            <a:endParaRPr lang="es-MX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just"/>
            <a:endParaRPr lang="es-MX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B6369B7-8F12-4119-9C0C-BC6CE5B62D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846" y="436880"/>
            <a:ext cx="4917441" cy="6146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7A7BBF-D2E3-4E72-901A-7C7FFE0F0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02" y="3867800"/>
            <a:ext cx="6753837" cy="250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31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0EC414-9DA6-4E12-9912-EA356C184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818" y="1768474"/>
            <a:ext cx="5248582" cy="4727575"/>
          </a:xfrm>
        </p:spPr>
        <p:txBody>
          <a:bodyPr>
            <a:noAutofit/>
          </a:bodyPr>
          <a:lstStyle/>
          <a:p>
            <a:endParaRPr lang="es-MX" sz="2000" dirty="0"/>
          </a:p>
          <a:p>
            <a:r>
              <a:rPr lang="es-MX" sz="2000" dirty="0"/>
              <a:t>1er Congreso Nacional de Turismo Regenerativo </a:t>
            </a:r>
          </a:p>
          <a:p>
            <a:r>
              <a:rPr lang="es-MX" sz="2000" dirty="0"/>
              <a:t>Mesa de Turismo Gastronómico de Antioquia</a:t>
            </a:r>
          </a:p>
          <a:p>
            <a:r>
              <a:rPr lang="es-MX" sz="2000" dirty="0"/>
              <a:t>Señalética – Mapas turísticos </a:t>
            </a:r>
          </a:p>
          <a:p>
            <a:r>
              <a:rPr lang="es-MX" sz="2000" dirty="0"/>
              <a:t>Red de Turismo Comunitario de Antioquia</a:t>
            </a:r>
          </a:p>
          <a:p>
            <a:r>
              <a:rPr lang="es-MX" sz="2000" dirty="0"/>
              <a:t>Aroma entre montañas: catálogo del Turismo Cafetero de Antioquia</a:t>
            </a:r>
          </a:p>
          <a:p>
            <a:r>
              <a:rPr lang="es-MX" sz="2000" dirty="0"/>
              <a:t>Ruta de Bici Turismo en Antioquia</a:t>
            </a:r>
          </a:p>
          <a:p>
            <a:r>
              <a:rPr lang="es-MX" sz="2000" dirty="0"/>
              <a:t>Agenda Turística de Antioquia</a:t>
            </a:r>
          </a:p>
          <a:p>
            <a:r>
              <a:rPr lang="es-MX" sz="2000" dirty="0"/>
              <a:t>Activación de Antioquia Es Mágica</a:t>
            </a:r>
          </a:p>
          <a:p>
            <a:r>
              <a:rPr lang="es-MX" sz="2000" dirty="0"/>
              <a:t>Colombia </a:t>
            </a:r>
            <a:r>
              <a:rPr lang="es-MX" sz="2000" dirty="0" err="1"/>
              <a:t>Travel</a:t>
            </a:r>
            <a:r>
              <a:rPr lang="es-MX" sz="2000" dirty="0"/>
              <a:t> Expo -2025</a:t>
            </a:r>
          </a:p>
          <a:p>
            <a:r>
              <a:rPr lang="es-MX" sz="2000" dirty="0"/>
              <a:t>Promoción en medios de comunicación</a:t>
            </a:r>
            <a:endParaRPr lang="es-CO" sz="2000" dirty="0"/>
          </a:p>
          <a:p>
            <a:endParaRPr lang="es-MX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756B8ED-C535-40C6-8F69-001EFE00FA8F}"/>
              </a:ext>
            </a:extLst>
          </p:cNvPr>
          <p:cNvSpPr/>
          <p:nvPr/>
        </p:nvSpPr>
        <p:spPr>
          <a:xfrm>
            <a:off x="1511958" y="681037"/>
            <a:ext cx="7967321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MX" sz="4000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Proyectos y apuestas 2025 (1)</a:t>
            </a:r>
            <a:endParaRPr lang="es-CO" sz="4000" b="1" dirty="0">
              <a:solidFill>
                <a:srgbClr val="0C564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04B3568-3DF5-4550-828A-99855E38B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724" y="1920239"/>
            <a:ext cx="5319276" cy="493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01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Ruta de las Garzas – La Pintada - Olaya</a:t>
            </a:r>
            <a:br>
              <a:rPr lang="es-CO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</a:b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A1965C-4A74-4E8F-A4FE-77FEEA3AE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206" y="1981199"/>
            <a:ext cx="9518793" cy="53543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1380633-60CA-4DF0-9D02-A8D27F192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199"/>
            <a:ext cx="4462001" cy="524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27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Proyectos de navegabilidad y turismo - </a:t>
            </a:r>
            <a:r>
              <a:rPr lang="es-MX" b="1" dirty="0" err="1">
                <a:solidFill>
                  <a:srgbClr val="0C564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Hidroituango</a:t>
            </a:r>
            <a:endParaRPr lang="es-CO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90091FC-32C7-4356-B3C6-2F5093CCA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15" y="1798321"/>
            <a:ext cx="9234215" cy="5059680"/>
          </a:xfrm>
        </p:spPr>
      </p:pic>
    </p:spTree>
    <p:extLst>
      <p:ext uri="{BB962C8B-B14F-4D97-AF65-F5344CB8AC3E}">
        <p14:creationId xmlns:p14="http://schemas.microsoft.com/office/powerpoint/2010/main" val="400196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502" y="797943"/>
            <a:ext cx="4799738" cy="59996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44204F2-77FE-47B6-B028-4B6771AD7A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6738"/>
            <a:ext cx="5830162" cy="436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67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879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13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F12529-5E93-4062-A3A3-1E10E353F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4412"/>
            <a:ext cx="121920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369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2910</TotalTime>
  <Words>993</Words>
  <Application>Microsoft Office PowerPoint</Application>
  <PresentationFormat>Panorámica</PresentationFormat>
  <Paragraphs>276</Paragraphs>
  <Slides>23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Prompt</vt:lpstr>
      <vt:lpstr>Arial</vt:lpstr>
      <vt:lpstr>Calibri Light</vt:lpstr>
      <vt:lpstr>Calibri</vt:lpstr>
      <vt:lpstr>Tema de Office</vt:lpstr>
      <vt:lpstr>CONSEJO SUBREGIONAL  DE TURISMO – Occidente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Red de Destinos Religiosos y Patrimoniales de Antioquia (REDRA)</vt:lpstr>
      <vt:lpstr>Presentación de PowerPoint</vt:lpstr>
      <vt:lpstr>Presentación de PowerPoint</vt:lpstr>
      <vt:lpstr>Red de Turismo Literario y Cultural de Antioquia (RELCA)</vt:lpstr>
      <vt:lpstr>Presentación de PowerPoint</vt:lpstr>
      <vt:lpstr>Ruta Sensorial de Avistamiento de aves (mayo de 2024 – San Jerónimo) </vt:lpstr>
      <vt:lpstr>Presentación de PowerPoint</vt:lpstr>
      <vt:lpstr>Oferta institucional  </vt:lpstr>
      <vt:lpstr>Presentación de PowerPoint</vt:lpstr>
      <vt:lpstr>Presentación de PowerPoint</vt:lpstr>
      <vt:lpstr>Ruta de las Garzas – La Pintada - Olaya </vt:lpstr>
      <vt:lpstr>Proyectos de navegabilidad y turismo - Hidroituango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JAIME VELASQUEZ GARCIA</dc:creator>
  <cp:lastModifiedBy>Johana Cristina Lopera Quintero</cp:lastModifiedBy>
  <cp:revision>203</cp:revision>
  <dcterms:created xsi:type="dcterms:W3CDTF">2024-01-16T13:49:58Z</dcterms:created>
  <dcterms:modified xsi:type="dcterms:W3CDTF">2025-06-26T14:51:22Z</dcterms:modified>
</cp:coreProperties>
</file>